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jpeg" ContentType="image/jpeg"/>
  <Override PartName="/ppt/media/image29.png" ContentType="image/png"/>
  <Override PartName="/ppt/media/image9.png" ContentType="image/png"/>
  <Override PartName="/ppt/media/image5.png" ContentType="image/png"/>
  <Override PartName="/ppt/media/image28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19.png" ContentType="image/png"/>
  <Override PartName="/ppt/media/image20.jpeg" ContentType="image/jpeg"/>
  <Override PartName="/ppt/media/image8.png" ContentType="image/png"/>
  <Override PartName="/ppt/media/media32.mp4" ContentType="video/mp4"/>
  <Override PartName="/ppt/media/image13.png" ContentType="image/png"/>
  <Override PartName="/ppt/media/image30.jpeg" ContentType="image/jpe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7.jpeg" ContentType="image/jpeg"/>
  <Override PartName="/ppt/media/image26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6.png" ContentType="image/png"/>
  <Override PartName="/ppt/media/image15.png" ContentType="image/png"/>
  <Override PartName="/ppt/media/image18.jpeg" ContentType="image/jpe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AB43C0B-140A-44A6-B882-0DDCA7A26E3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6F8817B-ADFD-449E-8E33-BE22C25DC2E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6E6CC9-A623-4756-9970-72041DA0C3D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36B74AA-4A05-4D45-8372-DD8E81E89B9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F111FCE-A026-4071-9FCE-C1A71840F0A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F5FE70-3D27-4117-A756-8A749E14209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35C2F43-255B-4C91-9357-091383CD33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2F5D72-3D96-474A-8587-A7A49DC9D5A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EABAC85-4ADD-494A-8F88-3F359E9C2CF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7F39018-06AB-4032-99B7-ADA6FB21AC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C620F74-07D2-4B30-AF53-7B7941E492C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A5DED06-3E3D-4B2C-BE62-13ABC25658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3B360B-82D4-4B61-B141-0C0A2466298F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jpeg"/><Relationship Id="rId1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video" Target="../media/media32.mp4"/><Relationship Id="rId3" Type="http://schemas.microsoft.com/office/2007/relationships/media" Target="../media/media32.mp4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/>
          <p:cNvSpPr/>
          <p:nvPr/>
        </p:nvSpPr>
        <p:spPr>
          <a:xfrm>
            <a:off x="391320" y="192600"/>
            <a:ext cx="10760040" cy="49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Цель и задачи работы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400" spc="-1" strike="noStrike">
                <a:solidFill>
                  <a:srgbClr val="000000"/>
                </a:solidFill>
                <a:latin typeface="Times New Roman"/>
              </a:rPr>
              <a:t>Цель работы: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Повышение эффективности работы нейронной сети с помощью снятия ограничения на максимальное число распознаваемых классов.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400" spc="-1" strike="noStrike">
                <a:solidFill>
                  <a:srgbClr val="000000"/>
                </a:solidFill>
                <a:latin typeface="Times New Roman"/>
              </a:rPr>
              <a:t>Задачи:</a:t>
            </a:r>
            <a:endParaRPr b="0" lang="en-US" sz="2400" spc="-1" strike="noStrike">
              <a:latin typeface="Arial"/>
            </a:endParaRPr>
          </a:p>
          <a:p>
            <a:pPr indent="450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Описание предметной области нейронной сети.</a:t>
            </a:r>
            <a:endParaRPr b="0" lang="en-US" sz="2400" spc="-1" strike="noStrike">
              <a:latin typeface="Arial"/>
            </a:endParaRPr>
          </a:p>
          <a:p>
            <a:pPr indent="450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Обзор и выбор архитектуры и способа обучения модели нейронной сети.</a:t>
            </a:r>
            <a:endParaRPr b="0" lang="en-US" sz="2400" spc="-1" strike="noStrike">
              <a:latin typeface="Arial"/>
            </a:endParaRPr>
          </a:p>
          <a:p>
            <a:pPr indent="450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Обзор и сравнение существующих аналогов.</a:t>
            </a:r>
            <a:endParaRPr b="0" lang="en-US" sz="2400" spc="-1" strike="noStrike">
              <a:latin typeface="Arial"/>
            </a:endParaRPr>
          </a:p>
          <a:p>
            <a:pPr indent="450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Проектирование программ для сборки и разметки данных для обучающего набора данных.</a:t>
            </a:r>
            <a:endParaRPr b="0" lang="en-US" sz="2400" spc="-1" strike="noStrike">
              <a:latin typeface="Arial"/>
            </a:endParaRPr>
          </a:p>
          <a:p>
            <a:pPr indent="450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Проектирование и разработка базы данных.</a:t>
            </a:r>
            <a:endParaRPr b="0" lang="en-US" sz="2400" spc="-1" strike="noStrike">
              <a:latin typeface="Arial"/>
            </a:endParaRPr>
          </a:p>
          <a:p>
            <a:pPr indent="450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Проектирование и разработка пользовательского интерфейса.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sldNum" idx="4"/>
          </p:nvPr>
        </p:nvSpPr>
        <p:spPr>
          <a:xfrm>
            <a:off x="9448920" y="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8b8b8b"/>
                </a:solidFill>
                <a:latin typeface="Calibri"/>
              </a:rPr>
              <a:t>2</a:t>
            </a:r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Рисунок 1" descr=""/>
          <p:cNvPicPr/>
          <p:nvPr/>
        </p:nvPicPr>
        <p:blipFill>
          <a:blip r:embed="rId1"/>
          <a:stretch/>
        </p:blipFill>
        <p:spPr>
          <a:xfrm>
            <a:off x="537480" y="1320840"/>
            <a:ext cx="5533200" cy="3323880"/>
          </a:xfrm>
          <a:prstGeom prst="rect">
            <a:avLst/>
          </a:prstGeom>
          <a:ln w="0">
            <a:noFill/>
          </a:ln>
        </p:spPr>
      </p:pic>
      <p:pic>
        <p:nvPicPr>
          <p:cNvPr id="89" name="Рисунок 2" descr="https://sun9-31.userapi.com/s/v1/if2/9tMoG0jud9zez4SGbEYWiUtRbExmJalmzzfwmAIMj3TsjHBydqxsNzNGwRbGxpJKYuVrfr7_1SM5X8HNL0auJEM5.jpg?size=1920x1440&amp;quality=96&amp;type=album"/>
          <p:cNvPicPr/>
          <p:nvPr/>
        </p:nvPicPr>
        <p:blipFill>
          <a:blip r:embed="rId2"/>
          <a:srcRect l="0" t="7501" r="0" b="4048"/>
          <a:stretch/>
        </p:blipFill>
        <p:spPr>
          <a:xfrm>
            <a:off x="6697800" y="1908000"/>
            <a:ext cx="5501520" cy="3608280"/>
          </a:xfrm>
          <a:prstGeom prst="rect">
            <a:avLst/>
          </a:prstGeom>
          <a:ln w="0">
            <a:noFill/>
          </a:ln>
        </p:spPr>
      </p:pic>
      <p:sp>
        <p:nvSpPr>
          <p:cNvPr id="90" name="TextBox 3"/>
          <p:cNvSpPr/>
          <p:nvPr/>
        </p:nvSpPr>
        <p:spPr>
          <a:xfrm>
            <a:off x="148680" y="4793400"/>
            <a:ext cx="6839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Рисунок 5 - График распространения ошибки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1" name="TextBox 4"/>
          <p:cNvSpPr/>
          <p:nvPr/>
        </p:nvSpPr>
        <p:spPr>
          <a:xfrm>
            <a:off x="5626440" y="5516640"/>
            <a:ext cx="6678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Рисунок 6 - Кластерное пространство модели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2" name="TextBox 5"/>
          <p:cNvSpPr/>
          <p:nvPr/>
        </p:nvSpPr>
        <p:spPr>
          <a:xfrm>
            <a:off x="914400" y="146880"/>
            <a:ext cx="111340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Результат обучения модели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1"/>
          <p:cNvSpPr>
            <a:spLocks noGrp="1"/>
          </p:cNvSpPr>
          <p:nvPr>
            <p:ph type="sldNum" idx="13"/>
          </p:nvPr>
        </p:nvSpPr>
        <p:spPr>
          <a:xfrm>
            <a:off x="9448920" y="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93DC146-DBE8-4012-83D7-80FA49F262DF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94" name="Рисунок 7" descr=""/>
          <p:cNvPicPr/>
          <p:nvPr/>
        </p:nvPicPr>
        <p:blipFill>
          <a:blip r:embed="rId3"/>
          <a:stretch/>
        </p:blipFill>
        <p:spPr>
          <a:xfrm>
            <a:off x="537480" y="1320840"/>
            <a:ext cx="5607000" cy="341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Рисунок 1" descr="E:\new_34.png"/>
          <p:cNvPicPr/>
          <p:nvPr/>
        </p:nvPicPr>
        <p:blipFill>
          <a:blip r:embed="rId1"/>
          <a:stretch/>
        </p:blipFill>
        <p:spPr>
          <a:xfrm>
            <a:off x="310320" y="1983600"/>
            <a:ext cx="3299040" cy="2865600"/>
          </a:xfrm>
          <a:prstGeom prst="rect">
            <a:avLst/>
          </a:prstGeom>
          <a:ln w="0">
            <a:noFill/>
          </a:ln>
        </p:spPr>
      </p:pic>
      <p:pic>
        <p:nvPicPr>
          <p:cNvPr id="96" name="Рисунок 2" descr=""/>
          <p:cNvPicPr/>
          <p:nvPr/>
        </p:nvPicPr>
        <p:blipFill>
          <a:blip r:embed="rId2"/>
          <a:stretch/>
        </p:blipFill>
        <p:spPr>
          <a:xfrm>
            <a:off x="4782960" y="1137240"/>
            <a:ext cx="2079360" cy="2065680"/>
          </a:xfrm>
          <a:prstGeom prst="rect">
            <a:avLst/>
          </a:prstGeom>
          <a:ln w="0">
            <a:noFill/>
          </a:ln>
        </p:spPr>
      </p:pic>
      <p:pic>
        <p:nvPicPr>
          <p:cNvPr id="97" name="Рисунок 3" descr=""/>
          <p:cNvPicPr/>
          <p:nvPr/>
        </p:nvPicPr>
        <p:blipFill>
          <a:blip r:embed="rId3"/>
          <a:stretch/>
        </p:blipFill>
        <p:spPr>
          <a:xfrm>
            <a:off x="4680000" y="4496400"/>
            <a:ext cx="2094480" cy="1992240"/>
          </a:xfrm>
          <a:prstGeom prst="rect">
            <a:avLst/>
          </a:prstGeom>
          <a:ln w="0">
            <a:noFill/>
          </a:ln>
        </p:spPr>
      </p:pic>
      <p:pic>
        <p:nvPicPr>
          <p:cNvPr id="98" name="Рисунок 4" descr=""/>
          <p:cNvPicPr/>
          <p:nvPr/>
        </p:nvPicPr>
        <p:blipFill>
          <a:blip r:embed="rId4"/>
          <a:stretch/>
        </p:blipFill>
        <p:spPr>
          <a:xfrm>
            <a:off x="7971840" y="3730320"/>
            <a:ext cx="3463200" cy="2758320"/>
          </a:xfrm>
          <a:prstGeom prst="rect">
            <a:avLst/>
          </a:prstGeom>
          <a:ln w="0">
            <a:noFill/>
          </a:ln>
        </p:spPr>
      </p:pic>
      <p:pic>
        <p:nvPicPr>
          <p:cNvPr id="99" name="Рисунок 5" descr=""/>
          <p:cNvPicPr/>
          <p:nvPr/>
        </p:nvPicPr>
        <p:blipFill>
          <a:blip r:embed="rId5"/>
          <a:stretch/>
        </p:blipFill>
        <p:spPr>
          <a:xfrm>
            <a:off x="7971840" y="675360"/>
            <a:ext cx="3463200" cy="27594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6"/>
          <p:cNvSpPr/>
          <p:nvPr/>
        </p:nvSpPr>
        <p:spPr>
          <a:xfrm>
            <a:off x="843480" y="58320"/>
            <a:ext cx="59313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Пример работы программы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1" name="TextBox 7"/>
          <p:cNvSpPr/>
          <p:nvPr/>
        </p:nvSpPr>
        <p:spPr>
          <a:xfrm>
            <a:off x="310320" y="1476000"/>
            <a:ext cx="26110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ru-RU" sz="2400" spc="-1" strike="noStrike">
                <a:solidFill>
                  <a:srgbClr val="000000"/>
                </a:solidFill>
                <a:latin typeface="Times New Roman"/>
              </a:rPr>
              <a:t>Начало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2" name="TextBox 8"/>
          <p:cNvSpPr/>
          <p:nvPr/>
        </p:nvSpPr>
        <p:spPr>
          <a:xfrm>
            <a:off x="4667040" y="675360"/>
            <a:ext cx="2194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Chevrolet Niva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9"/>
          <p:cNvSpPr/>
          <p:nvPr/>
        </p:nvSpPr>
        <p:spPr>
          <a:xfrm>
            <a:off x="4630680" y="4034880"/>
            <a:ext cx="23324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Lada </a:t>
            </a:r>
            <a:r>
              <a:rPr b="1" lang="ru-RU" sz="2400" spc="-1" strike="noStrike">
                <a:solidFill>
                  <a:srgbClr val="000000"/>
                </a:solidFill>
                <a:latin typeface="Times New Roman"/>
              </a:rPr>
              <a:t>ВАЗ </a:t>
            </a: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2110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4" name="Рисунок 10" descr=""/>
          <p:cNvPicPr/>
          <p:nvPr/>
        </p:nvPicPr>
        <p:blipFill>
          <a:blip r:embed="rId6"/>
          <a:stretch/>
        </p:blipFill>
        <p:spPr>
          <a:xfrm>
            <a:off x="3921840" y="2286720"/>
            <a:ext cx="561600" cy="390240"/>
          </a:xfrm>
          <a:prstGeom prst="rect">
            <a:avLst/>
          </a:prstGeom>
          <a:ln w="0">
            <a:noFill/>
          </a:ln>
        </p:spPr>
      </p:pic>
      <p:pic>
        <p:nvPicPr>
          <p:cNvPr id="105" name="Рисунок 11" descr=""/>
          <p:cNvPicPr/>
          <p:nvPr/>
        </p:nvPicPr>
        <p:blipFill>
          <a:blip r:embed="rId7"/>
          <a:stretch/>
        </p:blipFill>
        <p:spPr>
          <a:xfrm>
            <a:off x="3863880" y="4458960"/>
            <a:ext cx="561600" cy="390240"/>
          </a:xfrm>
          <a:prstGeom prst="rect">
            <a:avLst/>
          </a:prstGeom>
          <a:ln w="0">
            <a:noFill/>
          </a:ln>
        </p:spPr>
      </p:pic>
      <p:pic>
        <p:nvPicPr>
          <p:cNvPr id="106" name="Рисунок 14" descr=""/>
          <p:cNvPicPr/>
          <p:nvPr/>
        </p:nvPicPr>
        <p:blipFill>
          <a:blip r:embed="rId8"/>
          <a:stretch/>
        </p:blipFill>
        <p:spPr>
          <a:xfrm>
            <a:off x="7092360" y="4458960"/>
            <a:ext cx="561600" cy="390240"/>
          </a:xfrm>
          <a:prstGeom prst="rect">
            <a:avLst/>
          </a:prstGeom>
          <a:ln w="0">
            <a:noFill/>
          </a:ln>
        </p:spPr>
      </p:pic>
      <p:pic>
        <p:nvPicPr>
          <p:cNvPr id="107" name="Рисунок 15" descr=""/>
          <p:cNvPicPr/>
          <p:nvPr/>
        </p:nvPicPr>
        <p:blipFill>
          <a:blip r:embed="rId9"/>
          <a:stretch/>
        </p:blipFill>
        <p:spPr>
          <a:xfrm>
            <a:off x="7127640" y="2611440"/>
            <a:ext cx="561600" cy="390240"/>
          </a:xfrm>
          <a:prstGeom prst="rect">
            <a:avLst/>
          </a:prstGeom>
          <a:ln w="0">
            <a:noFill/>
          </a:ln>
        </p:spPr>
      </p:pic>
      <p:pic>
        <p:nvPicPr>
          <p:cNvPr id="108" name="Рисунок 16" descr=""/>
          <p:cNvPicPr/>
          <p:nvPr/>
        </p:nvPicPr>
        <p:blipFill>
          <a:blip r:embed="rId10"/>
          <a:stretch/>
        </p:blipFill>
        <p:spPr>
          <a:xfrm>
            <a:off x="7047360" y="4902480"/>
            <a:ext cx="651960" cy="59004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2" descr="https://free-png.ru/wp-content/uploads/2021/07/free-png.ru-1-450x450.png"/>
          <p:cNvPicPr/>
          <p:nvPr/>
        </p:nvPicPr>
        <p:blipFill>
          <a:blip r:embed="rId11"/>
          <a:stretch/>
        </p:blipFill>
        <p:spPr>
          <a:xfrm>
            <a:off x="7061040" y="1800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110" name="Picture 2" descr="https://sun1.userapi.com/sun1-57/s/v1/if2/9E8xEOwA1AZi3g4FAdqCEH507jnfJRzqQ917NUTxOPly4QYlqZcYAqqk5KgrSUp8Pe-7oFeU0p-ujah_GcSTO3l_.jpg?size=515x519&amp;quality=96&amp;type=album"/>
          <p:cNvPicPr/>
          <p:nvPr/>
        </p:nvPicPr>
        <p:blipFill>
          <a:blip r:embed="rId12"/>
          <a:stretch/>
        </p:blipFill>
        <p:spPr>
          <a:xfrm>
            <a:off x="605520" y="5197680"/>
            <a:ext cx="1558440" cy="1570680"/>
          </a:xfrm>
          <a:prstGeom prst="rect">
            <a:avLst/>
          </a:prstGeom>
          <a:ln w="0">
            <a:noFill/>
          </a:ln>
        </p:spPr>
      </p:pic>
      <p:sp>
        <p:nvSpPr>
          <p:cNvPr id="111" name="TextBox 17"/>
          <p:cNvSpPr/>
          <p:nvPr/>
        </p:nvSpPr>
        <p:spPr>
          <a:xfrm>
            <a:off x="285480" y="4792680"/>
            <a:ext cx="26110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Добавлено в БД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2" name="PlaceHolder 1"/>
          <p:cNvSpPr>
            <a:spLocks noGrp="1"/>
          </p:cNvSpPr>
          <p:nvPr>
            <p:ph type="sldNum" idx="14"/>
          </p:nvPr>
        </p:nvSpPr>
        <p:spPr>
          <a:xfrm>
            <a:off x="9448920" y="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DFA8434-DDDE-4B5A-8849-19EC7361C588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"/>
          <p:cNvSpPr/>
          <p:nvPr/>
        </p:nvSpPr>
        <p:spPr>
          <a:xfrm>
            <a:off x="921600" y="40680"/>
            <a:ext cx="9628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Демонстрация работы программного обеспечения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sldNum" idx="15"/>
          </p:nvPr>
        </p:nvSpPr>
        <p:spPr>
          <a:xfrm>
            <a:off x="9448920" y="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4F97F6A-7747-43AC-9938-693318E93A06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15" name="Рисунок 6" descr=""/>
          <p:cNvPicPr/>
          <p:nvPr/>
        </p:nvPicPr>
        <p:blipFill>
          <a:blip r:embed="rId1"/>
          <a:stretch/>
        </p:blipFill>
        <p:spPr>
          <a:xfrm>
            <a:off x="795240" y="1159560"/>
            <a:ext cx="618840" cy="5135760"/>
          </a:xfrm>
          <a:prstGeom prst="rect">
            <a:avLst/>
          </a:prstGeom>
          <a:ln w="0">
            <a:noFill/>
          </a:ln>
        </p:spPr>
      </p:pic>
      <p:pic>
        <p:nvPicPr>
          <p:cNvPr id="116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1600" y="666360"/>
            <a:ext cx="9453960" cy="5635440"/>
          </a:xfrm>
          <a:prstGeom prst="rect">
            <a:avLst/>
          </a:prstGeom>
          <a:ln w="0">
            <a:noFill/>
          </a:ln>
        </p:spPr>
      </p:pic>
      <p:pic>
        <p:nvPicPr>
          <p:cNvPr id="117" name="Рисунок 8" descr=""/>
          <p:cNvPicPr/>
          <p:nvPr/>
        </p:nvPicPr>
        <p:blipFill>
          <a:blip r:embed="rId5"/>
          <a:stretch/>
        </p:blipFill>
        <p:spPr>
          <a:xfrm>
            <a:off x="571320" y="534600"/>
            <a:ext cx="447480" cy="576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restart="whenNotActive" nodeType="interactiveSeq" fill="hold">
                <p:stCondLst>
                  <p:cond delay="0" evt="onClick">
                    <p:tgtEl>
                      <p:spTgt spid="116"/>
                    </p:tgtEl>
                  </p:cond>
                </p:stCondLst>
                <p:childTnLst>
                  <p:par>
                    <p:cTn id="3" fill="hold">
                      <p:stCondLst>
                        <p:cond delay="0" evt="onClick">
                          <p:tgtEl>
                            <p:spTgt spid="116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Таблица 2"/>
          <p:cNvGraphicFramePr/>
          <p:nvPr/>
        </p:nvGraphicFramePr>
        <p:xfrm>
          <a:off x="798840" y="1190160"/>
          <a:ext cx="9561960" cy="3612240"/>
        </p:xfrm>
        <a:graphic>
          <a:graphicData uri="http://schemas.openxmlformats.org/drawingml/2006/table">
            <a:tbl>
              <a:tblPr/>
              <a:tblGrid>
                <a:gridCol w="2781720"/>
                <a:gridCol w="3690720"/>
                <a:gridCol w="3089520"/>
              </a:tblGrid>
              <a:tr h="1607040"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Отсутствие ограничений на количество распознаваемых транспортных средств.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Двустороннее распознавание.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1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Авто.ру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+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1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Intlab Auto MMR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+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1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Blippar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1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Наше ПО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+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+-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4" name="TextBox 3"/>
          <p:cNvSpPr/>
          <p:nvPr/>
        </p:nvSpPr>
        <p:spPr>
          <a:xfrm>
            <a:off x="798840" y="182520"/>
            <a:ext cx="9298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Сравнение аналогов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sldNum" idx="5"/>
          </p:nvPr>
        </p:nvSpPr>
        <p:spPr>
          <a:xfrm>
            <a:off x="9448920" y="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8b8b8b"/>
                </a:solidFill>
                <a:latin typeface="Calibri"/>
              </a:rPr>
              <a:t>3</a:t>
            </a:r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1"/>
          <p:cNvSpPr/>
          <p:nvPr/>
        </p:nvSpPr>
        <p:spPr>
          <a:xfrm>
            <a:off x="421200" y="98280"/>
            <a:ext cx="10776600" cy="414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Требования к системе и сравнение точности моделей нейронных сетей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400" spc="-1" strike="noStrike">
                <a:solidFill>
                  <a:srgbClr val="000000"/>
                </a:solidFill>
                <a:latin typeface="Times New Roman"/>
              </a:rPr>
              <a:t>Функциональные требования: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- модель должна уметь работать с изображениями (прием и свёртка изображения);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- в результате работы модель должна выдавать вектор признаков;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- система предоставляет возможность получения данных о транспортном средстве на основе его изображения;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- система должна позволять добавлять, изменять и удалять данные из базы данных;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- система должна позволять подключить другую базу данных.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47" name="Таблица 3"/>
          <p:cNvGraphicFramePr/>
          <p:nvPr/>
        </p:nvGraphicFramePr>
        <p:xfrm>
          <a:off x="421200" y="4017240"/>
          <a:ext cx="10776600" cy="2586960"/>
        </p:xfrm>
        <a:graphic>
          <a:graphicData uri="http://schemas.openxmlformats.org/drawingml/2006/table">
            <a:tbl>
              <a:tblPr/>
              <a:tblGrid>
                <a:gridCol w="1992600"/>
                <a:gridCol w="1530720"/>
                <a:gridCol w="1450080"/>
                <a:gridCol w="1450080"/>
                <a:gridCol w="1450080"/>
                <a:gridCol w="1451520"/>
                <a:gridCol w="1451520"/>
              </a:tblGrid>
              <a:tr h="783000"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1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1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LFW1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1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LFW2 (mtcnn)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1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LFW3 (dlib)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1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LFW4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1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LFW5 (pwc)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1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Masked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91680"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1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Dlib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99.38%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95.18%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97.90%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87.53%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99.38%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91680"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1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FaceNet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99.63%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97.17%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98.22%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99.17%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99.63%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67.48%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91680"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1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OpenFace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93.80%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93.29%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93.29%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93.29%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92.92%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63.18%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91680"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1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VggFace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97.78%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98.78%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68.17%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9200"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1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DeepFace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97.35%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98.37%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b">
                      <a:noAutofit/>
                    </a:bodyPr>
                    <a:p>
                      <a:pPr algn="just">
                        <a:lnSpc>
                          <a:spcPct val="107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63.78%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b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8" name="Rectangle 1"/>
          <p:cNvSpPr/>
          <p:nvPr/>
        </p:nvSpPr>
        <p:spPr>
          <a:xfrm>
            <a:off x="0" y="3466440"/>
            <a:ext cx="747036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Сравнение точности моделей нейронных сетей.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sldNum" idx="6"/>
          </p:nvPr>
        </p:nvSpPr>
        <p:spPr>
          <a:xfrm>
            <a:off x="9448920" y="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8b8b8b"/>
                </a:solidFill>
                <a:latin typeface="Calibri"/>
              </a:rPr>
              <a:t>4</a:t>
            </a:r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Рисунок 1" descr="C:\Users\Павел\Desktop\PD\Варианты использования.drawio.png"/>
          <p:cNvPicPr/>
          <p:nvPr/>
        </p:nvPicPr>
        <p:blipFill>
          <a:blip r:embed="rId1"/>
          <a:stretch/>
        </p:blipFill>
        <p:spPr>
          <a:xfrm>
            <a:off x="886680" y="1114560"/>
            <a:ext cx="6276600" cy="5238360"/>
          </a:xfrm>
          <a:prstGeom prst="rect">
            <a:avLst/>
          </a:prstGeom>
          <a:ln w="0">
            <a:noFill/>
          </a:ln>
        </p:spPr>
      </p:pic>
      <p:sp>
        <p:nvSpPr>
          <p:cNvPr id="51" name="TextBox 5"/>
          <p:cNvSpPr/>
          <p:nvPr/>
        </p:nvSpPr>
        <p:spPr>
          <a:xfrm>
            <a:off x="194760" y="6353280"/>
            <a:ext cx="81475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Рисунок 1 – Взаимодействие системы со внешней средой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2" name="TextBox 6"/>
          <p:cNvSpPr/>
          <p:nvPr/>
        </p:nvSpPr>
        <p:spPr>
          <a:xfrm>
            <a:off x="6635520" y="4935600"/>
            <a:ext cx="5551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Рисунок 2 – Общая структура системы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" name="TextBox 7"/>
          <p:cNvSpPr/>
          <p:nvPr/>
        </p:nvSpPr>
        <p:spPr>
          <a:xfrm>
            <a:off x="886680" y="124920"/>
            <a:ext cx="9628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Общая структура системы  и ее функционал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4" name="Рисунок 8" descr=""/>
          <p:cNvPicPr/>
          <p:nvPr/>
        </p:nvPicPr>
        <p:blipFill>
          <a:blip r:embed="rId2"/>
          <a:stretch/>
        </p:blipFill>
        <p:spPr>
          <a:xfrm>
            <a:off x="7739640" y="1305720"/>
            <a:ext cx="3342960" cy="362880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sldNum" idx="7"/>
          </p:nvPr>
        </p:nvSpPr>
        <p:spPr>
          <a:xfrm>
            <a:off x="9448920" y="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8b8b8b"/>
                </a:solidFill>
                <a:latin typeface="Calibri"/>
              </a:rPr>
              <a:t>5</a:t>
            </a:r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Рисунок 1" descr="C:\Users\Павел\Desktop\PD\Классы.drawio.png"/>
          <p:cNvPicPr/>
          <p:nvPr/>
        </p:nvPicPr>
        <p:blipFill>
          <a:blip r:embed="rId1"/>
          <a:stretch/>
        </p:blipFill>
        <p:spPr>
          <a:xfrm>
            <a:off x="1500480" y="923400"/>
            <a:ext cx="9516600" cy="5708160"/>
          </a:xfrm>
          <a:prstGeom prst="rect">
            <a:avLst/>
          </a:prstGeom>
          <a:ln w="0">
            <a:noFill/>
          </a:ln>
        </p:spPr>
      </p:pic>
      <p:sp>
        <p:nvSpPr>
          <p:cNvPr id="57" name="TextBox 2"/>
          <p:cNvSpPr/>
          <p:nvPr/>
        </p:nvSpPr>
        <p:spPr>
          <a:xfrm>
            <a:off x="882720" y="266040"/>
            <a:ext cx="109396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Концептуальная модель ПО в виде диаграммы классов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1"/>
          <p:cNvSpPr>
            <a:spLocks noGrp="1"/>
          </p:cNvSpPr>
          <p:nvPr>
            <p:ph type="sldNum" idx="8"/>
          </p:nvPr>
        </p:nvSpPr>
        <p:spPr>
          <a:xfrm>
            <a:off x="9448920" y="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8b8b8b"/>
                </a:solidFill>
                <a:latin typeface="Calibri"/>
              </a:rPr>
              <a:t>6</a:t>
            </a:r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2"/>
          <p:cNvSpPr/>
          <p:nvPr/>
        </p:nvSpPr>
        <p:spPr>
          <a:xfrm>
            <a:off x="997200" y="36720"/>
            <a:ext cx="12262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Состояния и переходы системы во время работы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0" name="Рисунок 4" descr=""/>
          <p:cNvPicPr/>
          <p:nvPr/>
        </p:nvPicPr>
        <p:blipFill>
          <a:blip r:embed="rId1"/>
          <a:srcRect l="0" t="3718" r="0" b="0"/>
          <a:stretch/>
        </p:blipFill>
        <p:spPr>
          <a:xfrm>
            <a:off x="1775520" y="621360"/>
            <a:ext cx="8335800" cy="6115320"/>
          </a:xfrm>
          <a:prstGeom prst="rect">
            <a:avLst/>
          </a:prstGeom>
          <a:ln w="0">
            <a:noFill/>
          </a:ln>
        </p:spPr>
      </p:pic>
      <p:sp>
        <p:nvSpPr>
          <p:cNvPr id="61" name="PlaceHolder 1"/>
          <p:cNvSpPr>
            <a:spLocks noGrp="1"/>
          </p:cNvSpPr>
          <p:nvPr>
            <p:ph type="sldNum" idx="9"/>
          </p:nvPr>
        </p:nvSpPr>
        <p:spPr>
          <a:xfrm>
            <a:off x="9448920" y="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8b8b8b"/>
                </a:solidFill>
                <a:latin typeface="Calibri"/>
              </a:rPr>
              <a:t>7</a:t>
            </a:r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3" descr="Диалог Окна"/>
          <p:cNvPicPr/>
          <p:nvPr/>
        </p:nvPicPr>
        <p:blipFill>
          <a:blip r:embed="rId1"/>
          <a:stretch/>
        </p:blipFill>
        <p:spPr>
          <a:xfrm>
            <a:off x="2680920" y="530280"/>
            <a:ext cx="7252200" cy="6198480"/>
          </a:xfrm>
          <a:prstGeom prst="rect">
            <a:avLst/>
          </a:prstGeom>
          <a:ln w="0">
            <a:noFill/>
          </a:ln>
        </p:spPr>
      </p:pic>
      <p:sp>
        <p:nvSpPr>
          <p:cNvPr id="63" name="TextBox 1"/>
          <p:cNvSpPr/>
          <p:nvPr/>
        </p:nvSpPr>
        <p:spPr>
          <a:xfrm>
            <a:off x="913320" y="229320"/>
            <a:ext cx="9628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Карта диалоговых окон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1"/>
          <p:cNvSpPr>
            <a:spLocks noGrp="1"/>
          </p:cNvSpPr>
          <p:nvPr>
            <p:ph type="sldNum" idx="10"/>
          </p:nvPr>
        </p:nvSpPr>
        <p:spPr>
          <a:xfrm>
            <a:off x="9448920" y="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8b8b8b"/>
                </a:solidFill>
                <a:latin typeface="Calibri"/>
              </a:rPr>
              <a:t>8</a:t>
            </a:r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Рисунок 1" descr="C:\Users\Павел\Desktop\диаграммы\добавить.drawio.png"/>
          <p:cNvPicPr/>
          <p:nvPr/>
        </p:nvPicPr>
        <p:blipFill>
          <a:blip r:embed="rId1"/>
          <a:stretch/>
        </p:blipFill>
        <p:spPr>
          <a:xfrm>
            <a:off x="7856640" y="960480"/>
            <a:ext cx="2708640" cy="4519800"/>
          </a:xfrm>
          <a:prstGeom prst="rect">
            <a:avLst/>
          </a:prstGeom>
          <a:ln w="0">
            <a:noFill/>
          </a:ln>
        </p:spPr>
      </p:pic>
      <p:sp>
        <p:nvSpPr>
          <p:cNvPr id="66" name="TextBox 3"/>
          <p:cNvSpPr/>
          <p:nvPr/>
        </p:nvSpPr>
        <p:spPr>
          <a:xfrm>
            <a:off x="979560" y="187920"/>
            <a:ext cx="12262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Основные алгоритмы работы ПО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7" name="TextBox 4"/>
          <p:cNvSpPr/>
          <p:nvPr/>
        </p:nvSpPr>
        <p:spPr>
          <a:xfrm>
            <a:off x="114840" y="6267600"/>
            <a:ext cx="81475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Рисунок 3 – Алгоритм классификации изображения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8" name="TextBox 5"/>
          <p:cNvSpPr/>
          <p:nvPr/>
        </p:nvSpPr>
        <p:spPr>
          <a:xfrm>
            <a:off x="6499440" y="5574240"/>
            <a:ext cx="55116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Рисунок 4 – Алгоритм добавления нового изображения в БД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9" name="PlaceHolder 1"/>
          <p:cNvSpPr>
            <a:spLocks noGrp="1"/>
          </p:cNvSpPr>
          <p:nvPr>
            <p:ph type="sldNum" idx="11"/>
          </p:nvPr>
        </p:nvSpPr>
        <p:spPr>
          <a:xfrm>
            <a:off x="9448920" y="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8b8b8b"/>
                </a:solidFill>
                <a:latin typeface="Calibri"/>
              </a:rPr>
              <a:t>9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70" name="Рисунок 7" descr="C:\Users\Павел\Desktop\диаграммы\новый_пуск.drawio.png"/>
          <p:cNvPicPr/>
          <p:nvPr/>
        </p:nvPicPr>
        <p:blipFill>
          <a:blip r:embed="rId2"/>
          <a:stretch/>
        </p:blipFill>
        <p:spPr>
          <a:xfrm>
            <a:off x="1468080" y="772560"/>
            <a:ext cx="4381920" cy="549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Рисунок 1" descr=""/>
          <p:cNvPicPr/>
          <p:nvPr/>
        </p:nvPicPr>
        <p:blipFill>
          <a:blip r:embed="rId1"/>
          <a:srcRect l="0" t="0" r="16793" b="0"/>
          <a:stretch/>
        </p:blipFill>
        <p:spPr>
          <a:xfrm>
            <a:off x="417600" y="2592720"/>
            <a:ext cx="2520360" cy="2371680"/>
          </a:xfrm>
          <a:prstGeom prst="rect">
            <a:avLst/>
          </a:prstGeom>
          <a:ln w="0">
            <a:noFill/>
          </a:ln>
        </p:spPr>
      </p:pic>
      <p:pic>
        <p:nvPicPr>
          <p:cNvPr id="72" name="Рисунок 2" descr=""/>
          <p:cNvPicPr/>
          <p:nvPr/>
        </p:nvPicPr>
        <p:blipFill>
          <a:blip r:embed="rId2"/>
          <a:stretch/>
        </p:blipFill>
        <p:spPr>
          <a:xfrm>
            <a:off x="3989520" y="1344960"/>
            <a:ext cx="2514600" cy="2371680"/>
          </a:xfrm>
          <a:prstGeom prst="rect">
            <a:avLst/>
          </a:prstGeom>
          <a:ln w="0">
            <a:noFill/>
          </a:ln>
        </p:spPr>
      </p:pic>
      <p:pic>
        <p:nvPicPr>
          <p:cNvPr id="73" name="Рисунок 3" descr=""/>
          <p:cNvPicPr/>
          <p:nvPr/>
        </p:nvPicPr>
        <p:blipFill>
          <a:blip r:embed="rId3"/>
          <a:stretch/>
        </p:blipFill>
        <p:spPr>
          <a:xfrm>
            <a:off x="6504480" y="1344960"/>
            <a:ext cx="2438280" cy="2428920"/>
          </a:xfrm>
          <a:prstGeom prst="rect">
            <a:avLst/>
          </a:prstGeom>
          <a:ln w="0">
            <a:noFill/>
          </a:ln>
        </p:spPr>
      </p:pic>
      <p:pic>
        <p:nvPicPr>
          <p:cNvPr id="74" name="Рисунок 4" descr=""/>
          <p:cNvPicPr/>
          <p:nvPr/>
        </p:nvPicPr>
        <p:blipFill>
          <a:blip r:embed="rId4"/>
          <a:stretch/>
        </p:blipFill>
        <p:spPr>
          <a:xfrm>
            <a:off x="3989520" y="4130280"/>
            <a:ext cx="2476440" cy="2495520"/>
          </a:xfrm>
          <a:prstGeom prst="rect">
            <a:avLst/>
          </a:prstGeom>
          <a:ln w="0">
            <a:noFill/>
          </a:ln>
        </p:spPr>
      </p:pic>
      <p:pic>
        <p:nvPicPr>
          <p:cNvPr id="75" name="Рисунок 5" descr=""/>
          <p:cNvPicPr/>
          <p:nvPr/>
        </p:nvPicPr>
        <p:blipFill>
          <a:blip r:embed="rId5"/>
          <a:stretch/>
        </p:blipFill>
        <p:spPr>
          <a:xfrm>
            <a:off x="3068640" y="3417840"/>
            <a:ext cx="882360" cy="712440"/>
          </a:xfrm>
          <a:prstGeom prst="rect">
            <a:avLst/>
          </a:prstGeom>
          <a:ln w="0">
            <a:noFill/>
          </a:ln>
        </p:spPr>
      </p:pic>
      <p:pic>
        <p:nvPicPr>
          <p:cNvPr id="76" name="Рисунок 8" descr=""/>
          <p:cNvPicPr/>
          <p:nvPr/>
        </p:nvPicPr>
        <p:blipFill>
          <a:blip r:embed="rId6"/>
          <a:stretch/>
        </p:blipFill>
        <p:spPr>
          <a:xfrm>
            <a:off x="6504480" y="4187520"/>
            <a:ext cx="2438280" cy="2446920"/>
          </a:xfrm>
          <a:prstGeom prst="rect">
            <a:avLst/>
          </a:prstGeom>
          <a:ln w="0">
            <a:noFill/>
          </a:ln>
        </p:spPr>
      </p:pic>
      <p:pic>
        <p:nvPicPr>
          <p:cNvPr id="77" name="Рисунок 9" descr=""/>
          <p:cNvPicPr/>
          <p:nvPr/>
        </p:nvPicPr>
        <p:blipFill>
          <a:blip r:embed="rId7"/>
          <a:stretch/>
        </p:blipFill>
        <p:spPr>
          <a:xfrm>
            <a:off x="9067680" y="1343520"/>
            <a:ext cx="2509920" cy="2474280"/>
          </a:xfrm>
          <a:prstGeom prst="rect">
            <a:avLst/>
          </a:prstGeom>
          <a:ln w="0">
            <a:noFill/>
          </a:ln>
        </p:spPr>
      </p:pic>
      <p:sp>
        <p:nvSpPr>
          <p:cNvPr id="78" name="TextBox 10"/>
          <p:cNvSpPr/>
          <p:nvPr/>
        </p:nvSpPr>
        <p:spPr>
          <a:xfrm>
            <a:off x="873720" y="94680"/>
            <a:ext cx="717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ru-RU" sz="3200" spc="-1" strike="noStrike">
                <a:solidFill>
                  <a:srgbClr val="000000"/>
                </a:solidFill>
                <a:latin typeface="Times New Roman"/>
              </a:rPr>
              <a:t>Аугментации изображений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9" name="TextBox 11"/>
          <p:cNvSpPr/>
          <p:nvPr/>
        </p:nvSpPr>
        <p:spPr>
          <a:xfrm>
            <a:off x="547920" y="2240640"/>
            <a:ext cx="25203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Оригинал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0" name="TextBox 12"/>
          <p:cNvSpPr/>
          <p:nvPr/>
        </p:nvSpPr>
        <p:spPr>
          <a:xfrm>
            <a:off x="3991680" y="985680"/>
            <a:ext cx="25203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Дождь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1" name="TextBox 13"/>
          <p:cNvSpPr/>
          <p:nvPr/>
        </p:nvSpPr>
        <p:spPr>
          <a:xfrm>
            <a:off x="6504480" y="964800"/>
            <a:ext cx="25203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Отражение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2" name="TextBox 14"/>
          <p:cNvSpPr/>
          <p:nvPr/>
        </p:nvSpPr>
        <p:spPr>
          <a:xfrm>
            <a:off x="3991680" y="3818160"/>
            <a:ext cx="25203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Шум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3" name="TextBox 15"/>
          <p:cNvSpPr/>
          <p:nvPr/>
        </p:nvSpPr>
        <p:spPr>
          <a:xfrm>
            <a:off x="6504480" y="3818160"/>
            <a:ext cx="25203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Контраст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4" name="TextBox 16"/>
          <p:cNvSpPr/>
          <p:nvPr/>
        </p:nvSpPr>
        <p:spPr>
          <a:xfrm>
            <a:off x="8979840" y="912600"/>
            <a:ext cx="268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Дождь + отражение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85" name="Рисунок 17" descr=""/>
          <p:cNvPicPr/>
          <p:nvPr/>
        </p:nvPicPr>
        <p:blipFill>
          <a:blip r:embed="rId8"/>
          <a:stretch/>
        </p:blipFill>
        <p:spPr>
          <a:xfrm>
            <a:off x="9063360" y="4249080"/>
            <a:ext cx="2514600" cy="2460600"/>
          </a:xfrm>
          <a:prstGeom prst="rect">
            <a:avLst/>
          </a:prstGeom>
          <a:ln w="0">
            <a:noFill/>
          </a:ln>
        </p:spPr>
      </p:pic>
      <p:sp>
        <p:nvSpPr>
          <p:cNvPr id="86" name="TextBox 18"/>
          <p:cNvSpPr/>
          <p:nvPr/>
        </p:nvSpPr>
        <p:spPr>
          <a:xfrm>
            <a:off x="9063360" y="3835440"/>
            <a:ext cx="25203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Обрезка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sldNum" idx="12"/>
          </p:nvPr>
        </p:nvSpPr>
        <p:spPr>
          <a:xfrm>
            <a:off x="9448920" y="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8b8b8b"/>
                </a:solidFill>
                <a:latin typeface="Calibri"/>
              </a:rPr>
              <a:t>10</a:t>
            </a:r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1295</TotalTime>
  <Application>LibreOffice/7.3.7.2$Linux_X86_64 LibreOffice_project/30$Build-2</Application>
  <AppVersion>15.0000</AppVersion>
  <Words>441</Words>
  <Paragraphs>133</Paragraphs>
  <Company>SPecialiST RePack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2022-06-05T09:17:59Z</dcterms:created>
  <dc:creator>Пользователь Windows</dc:creator>
  <dc:description/>
  <dc:language>en-US</dc:language>
  <cp:lastModifiedBy/>
  <dcterms:modified xsi:type="dcterms:W3CDTF">2023-02-05T12:20:08Z</dcterms:modified>
  <cp:revision>63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13</vt:i4>
  </property>
</Properties>
</file>